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E3B"/>
    <a:srgbClr val="B6D32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943" autoAdjust="0"/>
  </p:normalViewPr>
  <p:slideViewPr>
    <p:cSldViewPr snapToGrid="0">
      <p:cViewPr>
        <p:scale>
          <a:sx n="75" d="100"/>
          <a:sy n="75" d="100"/>
        </p:scale>
        <p:origin x="974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FE625-8FB8-F563-819F-832E2B182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44153C-6722-FD62-BD3D-DBD05ED7B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362101-CE73-E3AF-6481-1D2493936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C0FD8C-3873-8250-090C-1CF121B8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3857E3-38A2-6213-334C-954BBFA3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456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2E8B8-8CE4-E6B0-302F-E1FD3435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5ECCDC-6844-74B1-6125-8B807AA57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E8AC75-5B58-C4E9-ABFE-D6D505C66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AFA915-5C2B-484E-08C9-F09D1B72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1A7507-9C8E-1435-6FAD-456EF70B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78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846F4-8B46-DEC5-6321-0A1C19C46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F7967B-59E5-550E-2FBB-862FCA7C4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130CA9-4C22-D3DF-5CE3-4A41F75FC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23E8EC-D04A-F1AD-BD75-300338405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7FB848-B878-62D6-1955-2E398558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63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AACA1-9723-B5C8-CF16-0A2938B3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8124C5-5FA7-E2FB-077E-EE069E20E6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2E2A96-3EA4-9B15-CCC0-07750248C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759B29-4B49-0AED-AD6E-47798EB38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D192A3-2700-19DA-0AF3-B768A26A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497370-E9AE-6A97-87C4-C6E150B1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08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61BC0-1048-5B6E-306D-6829A578C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ADEDFE-C86E-794C-D814-C20E547A2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416461-4AE8-EC77-F317-EA6774C51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11DF505-9FA2-6EF5-DF8E-96C54D336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D37BAAA-A4A4-E261-30B7-B27B7F058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527CC91-088C-1015-04A5-2EBF438B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26910C0-229E-402C-6768-7B843E85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A805B70-3115-2894-3AC5-FC72A7E8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576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91B6A-32DC-D589-2D3D-725A0613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721273-8F6D-CCA8-7C0C-DDFA81FBC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B99BAC-4B2C-F628-B85D-8A43B9F5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6108910-53DF-5AAA-1B7F-CAB36751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8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9EDDD2-2F9E-EEB3-D4B6-00F8D9F96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F557551-349B-FD6D-ABDD-95450C27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22EA12-612C-277D-46F3-AFF0A81FF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4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6ED67-CE51-ACBF-3E96-4D170703E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3F9377-B380-5620-EE18-786C8F6C8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C1F4D9-28A4-EEFD-ECB0-9D86E19FF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AF2E6B-D3A0-4668-3C5B-B19FA1A06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3CF1B5-7489-69B8-BE5B-EAFE8C25A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6FC67C-CE00-CEF0-9586-D852BB1C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5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DF7CB-7F4F-BE04-B68D-B50D5D1EC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65CC62-E2CE-7BE0-56B6-14389A1E2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8D406B-FD6E-33A8-A602-2A09669CF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0810A4-39B1-3A11-FED9-012D2393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A9CF7D-4330-8FEE-C887-E2D8126F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0FF218-82DC-D44B-8B83-AA367187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31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93218-AAEB-CE8F-3CC0-F700ED63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FF222B-3F16-EC12-859D-A26EB8319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3419A1-735E-1470-E87E-90332FD2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DD2D1E-476A-23CA-19BB-914C0FD7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716ABC-457F-54B9-36AF-A90ED508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30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D3BA23-2013-54E6-B5B5-7467BBE78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DB22979-2F49-0BF7-6433-62934EC88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56B192-D3A8-D2A3-6CC4-FD06560CE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8ADD3E-9CDF-AB1B-55E8-F95080D25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F01DCF-1411-6FE6-608A-E52EF213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604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8954B0-FAB9-C42D-E20C-BBF02F28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78087A-DDC2-8542-C3C1-C5526D060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EB576C-2997-56D5-15A3-BCAA90CFE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CB8B2-492A-453A-AC23-9859CE83BD9E}" type="datetimeFigureOut">
              <a:rPr lang="pt-BR" smtClean="0"/>
              <a:t>31/03/2026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AE3948-AAEC-6067-17DE-3F83D7953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95EE3-93C1-9B7F-A997-FC0873EAA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157DF-5A7E-4F4C-8B58-2E5D51AA61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064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m 56">
            <a:extLst>
              <a:ext uri="{FF2B5EF4-FFF2-40B4-BE49-F238E27FC236}">
                <a16:creationId xmlns:a16="http://schemas.microsoft.com/office/drawing/2014/main" id="{DB0B5C0B-9279-4B7A-C89E-FCED35740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467" y="-566651"/>
            <a:ext cx="6920253" cy="742465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14C5CDE-171F-B381-F9DA-AFDEED3E7EF6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AF4FFA1A-3F46-EF7D-3347-9EBAA9E0397B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5383925-ACDA-B7E3-F1D8-106EA90AAFE4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A21AB255-4B5D-5D93-CEA3-EA96328F616C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D11CCAB-9C6A-B9E7-DD81-544B807C9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CD6C3894-C651-EA3F-DC91-AA74876D24DC}"/>
              </a:ext>
            </a:extLst>
          </p:cNvPr>
          <p:cNvGrpSpPr/>
          <p:nvPr/>
        </p:nvGrpSpPr>
        <p:grpSpPr>
          <a:xfrm>
            <a:off x="6950330" y="6197600"/>
            <a:ext cx="5149134" cy="876901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6D2BEEBA-2515-DDFD-0CAE-563441229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A7B02BB5-BCB0-1864-2572-4C355F363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339DCAD8-0269-9E83-C6A8-352FD3AE5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C510CB21-7B38-E42E-47D5-F932C81E2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D5AA622F-57D0-DD39-59A6-A3DE68C1A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1BB0032A-DE03-02E1-FCB6-F7ACD9E1D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A1D5CCD-CFD4-8E08-0732-78E5FC591CD1}"/>
              </a:ext>
            </a:extLst>
          </p:cNvPr>
          <p:cNvSpPr txBox="1"/>
          <p:nvPr/>
        </p:nvSpPr>
        <p:spPr>
          <a:xfrm>
            <a:off x="1517212" y="2963267"/>
            <a:ext cx="5494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MP 1.343/2026 e o </a:t>
            </a:r>
          </a:p>
          <a:p>
            <a:r>
              <a:rPr lang="pt-BR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Piso Mínimo de Frete</a:t>
            </a:r>
            <a:br>
              <a:rPr lang="pt-BR" sz="32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</a:br>
            <a:endParaRPr lang="pt-BR" sz="32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FC4CE37-3BB1-13FA-5DBD-C94C99FFA24C}"/>
              </a:ext>
            </a:extLst>
          </p:cNvPr>
          <p:cNvSpPr txBox="1"/>
          <p:nvPr/>
        </p:nvSpPr>
        <p:spPr>
          <a:xfrm>
            <a:off x="1569701" y="4114986"/>
            <a:ext cx="4942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2">
                    <a:lumMod val="25000"/>
                  </a:schemeClr>
                </a:solidFill>
              </a:rPr>
              <a:t>IMPACTOS JURÍDICOS E NOVA REALIDADE DO SETOR</a:t>
            </a:r>
          </a:p>
        </p:txBody>
      </p:sp>
    </p:spTree>
    <p:extLst>
      <p:ext uri="{BB962C8B-B14F-4D97-AF65-F5344CB8AC3E}">
        <p14:creationId xmlns:p14="http://schemas.microsoft.com/office/powerpoint/2010/main" val="146355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8935A-FECB-E423-F5EC-923553B07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4A7BCA3-1319-9276-B49D-AD3FD3E5877B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0BBB7926-E6F9-75D8-5B84-E1DCEF71B1A3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B3CD4B6-5022-E374-AB83-E7BD1317209C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C11349A4-BDEC-0160-612E-0909A2A9DB4F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155F18C-6BC4-93A3-F446-D30D8B814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C6A243AD-8F7B-E5D8-ECB5-2AB82B121826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472A02B0-3D2B-A7A2-5A81-78AA215D6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41C6877C-A086-4260-C39E-50DE75467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34A233CD-3938-721C-F317-53794614D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26D37DA4-80F9-27EE-B9E5-345138780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75D96C95-C4B7-2966-970C-4DA900C77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4AB2B48E-28A1-3869-2442-7AAE2DB91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EEA8E862-DDD3-0C46-8551-45C1D68BA091}"/>
              </a:ext>
            </a:extLst>
          </p:cNvPr>
          <p:cNvSpPr txBox="1"/>
          <p:nvPr/>
        </p:nvSpPr>
        <p:spPr>
          <a:xfrm>
            <a:off x="2560720" y="1874350"/>
            <a:ext cx="76135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O Piso Mínimo sempre existiu.</a:t>
            </a:r>
            <a:b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Mas, na prática:</a:t>
            </a:r>
          </a:p>
          <a:p>
            <a:pPr algn="ctr"/>
            <a:b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225D93-2FFE-1BEF-51BF-E667D0143194}"/>
              </a:ext>
            </a:extLst>
          </p:cNvPr>
          <p:cNvSpPr txBox="1"/>
          <p:nvPr/>
        </p:nvSpPr>
        <p:spPr>
          <a:xfrm>
            <a:off x="4550666" y="3217818"/>
            <a:ext cx="494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Fiscalização limitada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Baixo risco percebido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Descumprimento recorrente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F2C570-11C1-CB05-C39D-9BF17242537F}"/>
              </a:ext>
            </a:extLst>
          </p:cNvPr>
          <p:cNvSpPr txBox="1"/>
          <p:nvPr/>
        </p:nvSpPr>
        <p:spPr>
          <a:xfrm>
            <a:off x="4029099" y="4823152"/>
            <a:ext cx="482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“Regra existia, mas não funcionava”</a:t>
            </a:r>
          </a:p>
          <a:p>
            <a:endParaRPr lang="pt-B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84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EC180-A445-E780-2CD4-B53174929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7EF51A9-EA17-AA91-5B66-5E74EEC08E99}"/>
              </a:ext>
            </a:extLst>
          </p:cNvPr>
          <p:cNvCxnSpPr>
            <a:cxnSpLocks/>
          </p:cNvCxnSpPr>
          <p:nvPr/>
        </p:nvCxnSpPr>
        <p:spPr>
          <a:xfrm>
            <a:off x="2766229" y="2803183"/>
            <a:ext cx="0" cy="68286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D3F97E02-1FB9-67D5-A5DF-A91C44371B58}"/>
              </a:ext>
            </a:extLst>
          </p:cNvPr>
          <p:cNvCxnSpPr>
            <a:cxnSpLocks/>
          </p:cNvCxnSpPr>
          <p:nvPr/>
        </p:nvCxnSpPr>
        <p:spPr>
          <a:xfrm>
            <a:off x="5071516" y="2803183"/>
            <a:ext cx="0" cy="68286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8446FB43-D426-9288-F3EA-B73271B0AE71}"/>
              </a:ext>
            </a:extLst>
          </p:cNvPr>
          <p:cNvCxnSpPr>
            <a:cxnSpLocks/>
          </p:cNvCxnSpPr>
          <p:nvPr/>
        </p:nvCxnSpPr>
        <p:spPr>
          <a:xfrm>
            <a:off x="7428183" y="2803183"/>
            <a:ext cx="0" cy="68286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23EA37E4-DB64-243C-8043-AD70290D3919}"/>
              </a:ext>
            </a:extLst>
          </p:cNvPr>
          <p:cNvCxnSpPr>
            <a:cxnSpLocks/>
          </p:cNvCxnSpPr>
          <p:nvPr/>
        </p:nvCxnSpPr>
        <p:spPr>
          <a:xfrm>
            <a:off x="9762464" y="2803183"/>
            <a:ext cx="0" cy="68286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8AA8CC4-ABF7-62F3-076B-0B42DB8B85E0}"/>
              </a:ext>
            </a:extLst>
          </p:cNvPr>
          <p:cNvCxnSpPr>
            <a:cxnSpLocks/>
          </p:cNvCxnSpPr>
          <p:nvPr/>
        </p:nvCxnSpPr>
        <p:spPr>
          <a:xfrm>
            <a:off x="1434062" y="3738968"/>
            <a:ext cx="10228179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>
            <a:extLst>
              <a:ext uri="{FF2B5EF4-FFF2-40B4-BE49-F238E27FC236}">
                <a16:creationId xmlns:a16="http://schemas.microsoft.com/office/drawing/2014/main" id="{09B9E17B-572A-391C-109C-7FE166A9EE18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81C3BC9F-F8F2-96C1-39A8-9A2CA102FDF8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69B7C46-D553-9EBD-E0ED-4BCF6DE2A531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B52138D0-0A73-3930-6231-301196011089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9DCE36F-0183-3668-2B22-F7E18119A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F552ECB3-A952-CFF5-BA7C-D61D2E4DEF42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68520A14-3A7D-31EC-FBC3-D3110C37D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66E56A6A-3D4F-943D-014C-233D6B2C8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0945A1F8-E349-512B-B29A-C931BE03D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FDA92A0E-6E89-F543-94E6-7C9EA34DF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25E312EC-350C-914A-F30F-E9237C2CA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ADBD0F99-31AF-7BDD-B200-B80E67BCE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4183114-285D-E588-3657-05877A888B45}"/>
              </a:ext>
            </a:extLst>
          </p:cNvPr>
          <p:cNvSpPr/>
          <p:nvPr/>
        </p:nvSpPr>
        <p:spPr>
          <a:xfrm>
            <a:off x="1997813" y="3322665"/>
            <a:ext cx="1536833" cy="79247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Lei 13.703</a:t>
            </a:r>
            <a:br>
              <a:rPr lang="pt-BR" b="1" dirty="0"/>
            </a:br>
            <a:r>
              <a:rPr lang="pt-BR" b="1" dirty="0"/>
              <a:t>(criação)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3B35907-11A2-141B-30FC-1A18E870BC12}"/>
              </a:ext>
            </a:extLst>
          </p:cNvPr>
          <p:cNvSpPr/>
          <p:nvPr/>
        </p:nvSpPr>
        <p:spPr>
          <a:xfrm>
            <a:off x="4201659" y="3322665"/>
            <a:ext cx="1704658" cy="79247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ANTT define</a:t>
            </a:r>
          </a:p>
          <a:p>
            <a:pPr algn="ctr"/>
            <a:r>
              <a:rPr lang="pt-BR" b="1" dirty="0"/>
              <a:t>metodologia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0BCC829-3674-5D18-082E-5F8553EE385A}"/>
              </a:ext>
            </a:extLst>
          </p:cNvPr>
          <p:cNvSpPr/>
          <p:nvPr/>
        </p:nvSpPr>
        <p:spPr>
          <a:xfrm>
            <a:off x="6573330" y="3281771"/>
            <a:ext cx="1704658" cy="79247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Atualizações</a:t>
            </a:r>
          </a:p>
          <a:p>
            <a:pPr algn="ctr"/>
            <a:r>
              <a:rPr lang="pt-BR" b="1" dirty="0"/>
              <a:t>constantes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6D91CF60-9183-51FE-4EF7-D1DF75797698}"/>
              </a:ext>
            </a:extLst>
          </p:cNvPr>
          <p:cNvSpPr/>
          <p:nvPr/>
        </p:nvSpPr>
        <p:spPr>
          <a:xfrm>
            <a:off x="8945001" y="3311687"/>
            <a:ext cx="1704658" cy="79247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MP 1.343</a:t>
            </a:r>
          </a:p>
          <a:p>
            <a:pPr algn="ctr"/>
            <a:r>
              <a:rPr lang="pt-BR" b="1" dirty="0"/>
              <a:t>(nova fase)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E6D3702-E116-7822-94F0-61A5E99DD70B}"/>
              </a:ext>
            </a:extLst>
          </p:cNvPr>
          <p:cNvSpPr txBox="1"/>
          <p:nvPr/>
        </p:nvSpPr>
        <p:spPr>
          <a:xfrm>
            <a:off x="2049949" y="2341518"/>
            <a:ext cx="143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0E8E3B"/>
                </a:solidFill>
                <a:latin typeface="Bebas Neue" panose="020B0606020202050201" pitchFamily="34" charset="0"/>
              </a:rPr>
              <a:t>2018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A4862FE-A15A-6C4E-1A28-6C33B4E3F643}"/>
              </a:ext>
            </a:extLst>
          </p:cNvPr>
          <p:cNvSpPr txBox="1"/>
          <p:nvPr/>
        </p:nvSpPr>
        <p:spPr>
          <a:xfrm>
            <a:off x="4337708" y="2341518"/>
            <a:ext cx="143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0E8E3B"/>
                </a:solidFill>
                <a:latin typeface="Bebas Neue" panose="020B0606020202050201" pitchFamily="34" charset="0"/>
              </a:rPr>
              <a:t>2020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B0D1FA9-B76A-22F0-7D4D-4C83679B1A68}"/>
              </a:ext>
            </a:extLst>
          </p:cNvPr>
          <p:cNvSpPr txBox="1"/>
          <p:nvPr/>
        </p:nvSpPr>
        <p:spPr>
          <a:xfrm>
            <a:off x="6454058" y="2341518"/>
            <a:ext cx="194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0E8E3B"/>
                </a:solidFill>
                <a:latin typeface="Bebas Neue" panose="020B0606020202050201" pitchFamily="34" charset="0"/>
              </a:rPr>
              <a:t>2021-2025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3A7FB31-5D4B-5C21-C90C-E35A8ABE6820}"/>
              </a:ext>
            </a:extLst>
          </p:cNvPr>
          <p:cNvSpPr txBox="1"/>
          <p:nvPr/>
        </p:nvSpPr>
        <p:spPr>
          <a:xfrm>
            <a:off x="8751952" y="2341518"/>
            <a:ext cx="194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0E8E3B"/>
                </a:solidFill>
                <a:latin typeface="Bebas Neue" panose="020B0606020202050201" pitchFamily="34" charset="0"/>
              </a:rPr>
              <a:t>2026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93BCCCB-B2EA-775E-2A29-5ECE06FD07A0}"/>
              </a:ext>
            </a:extLst>
          </p:cNvPr>
          <p:cNvSpPr txBox="1"/>
          <p:nvPr/>
        </p:nvSpPr>
        <p:spPr>
          <a:xfrm>
            <a:off x="4041058" y="4909058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“Agora o sistema passa a funcionar”</a:t>
            </a:r>
            <a:endParaRPr lang="pt-BR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426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A630-3B79-56F3-8970-4E4A76DA8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773E26E-4AAD-26A8-89EC-1A4C5C58EBCA}"/>
              </a:ext>
            </a:extLst>
          </p:cNvPr>
          <p:cNvSpPr txBox="1"/>
          <p:nvPr/>
        </p:nvSpPr>
        <p:spPr>
          <a:xfrm>
            <a:off x="2758683" y="1629583"/>
            <a:ext cx="76135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Valor mínimo obrigatório </a:t>
            </a:r>
          </a:p>
          <a:p>
            <a:pPr algn="ctr"/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para o frete</a:t>
            </a:r>
          </a:p>
          <a:p>
            <a:pPr algn="ctr"/>
            <a:b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75B1964-6B2B-F1CA-CA6A-70A4F6E3AA81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F40FDEE7-0BF2-6D3B-382D-03FAA023862F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ED6F5BD-C020-3784-405E-E74FBFA342EB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5C5A3088-B3F2-5A87-809D-F3EA36FA4C72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EFEE38A-FED0-1DAC-910D-41BFAE853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4DFB24ED-7509-19E9-535B-81805D8F7C3D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CE6C887C-22E3-45CD-B505-C762EFDC1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A5B56AF9-DA6F-2C18-C020-4EA4CDC50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85AAA6BB-AE68-F9B2-8F6C-7B1C90EF9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8ABCA1FA-1735-B328-014B-8783FFE3C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F1DFCCE3-4707-4FC5-CEB7-3E6C43669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1CB8E505-D7B6-9411-7936-7F14F7783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DD5CF84-725E-0B00-F7FF-7BD46EBEC9A6}"/>
              </a:ext>
            </a:extLst>
          </p:cNvPr>
          <p:cNvGrpSpPr/>
          <p:nvPr/>
        </p:nvGrpSpPr>
        <p:grpSpPr>
          <a:xfrm>
            <a:off x="3622602" y="3169178"/>
            <a:ext cx="5885696" cy="1592174"/>
            <a:chOff x="3465693" y="3169178"/>
            <a:chExt cx="5885696" cy="1592174"/>
          </a:xfrm>
        </p:grpSpPr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4BF1FD24-0052-235E-1FE3-E3A323C63227}"/>
                </a:ext>
              </a:extLst>
            </p:cNvPr>
            <p:cNvCxnSpPr/>
            <p:nvPr/>
          </p:nvCxnSpPr>
          <p:spPr>
            <a:xfrm>
              <a:off x="5626680" y="3429000"/>
              <a:ext cx="1630838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79BB4A17-96A9-7685-24A8-B740D48062A1}"/>
                </a:ext>
              </a:extLst>
            </p:cNvPr>
            <p:cNvSpPr txBox="1"/>
            <p:nvPr/>
          </p:nvSpPr>
          <p:spPr>
            <a:xfrm>
              <a:off x="3465693" y="3930356"/>
              <a:ext cx="239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400" dirty="0"/>
                <a:t>Carga lotação</a:t>
              </a:r>
            </a:p>
          </p:txBody>
        </p: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CF95691F-9468-73CD-C8DD-DD62233F25CA}"/>
                </a:ext>
              </a:extLst>
            </p:cNvPr>
            <p:cNvSpPr/>
            <p:nvPr/>
          </p:nvSpPr>
          <p:spPr>
            <a:xfrm>
              <a:off x="3465693" y="3169178"/>
              <a:ext cx="2254391" cy="507452"/>
            </a:xfrm>
            <a:prstGeom prst="roundRect">
              <a:avLst/>
            </a:prstGeom>
            <a:solidFill>
              <a:srgbClr val="0E8E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latin typeface="Arial" panose="020B0604020202020204" pitchFamily="34" charset="0"/>
                  <a:cs typeface="Arial" panose="020B0604020202020204" pitchFamily="34" charset="0"/>
                </a:rPr>
                <a:t>APLICA-SE</a:t>
              </a:r>
            </a:p>
          </p:txBody>
        </p:sp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C92FC199-4273-7698-67C0-0C75877B13CE}"/>
                </a:ext>
              </a:extLst>
            </p:cNvPr>
            <p:cNvSpPr/>
            <p:nvPr/>
          </p:nvSpPr>
          <p:spPr>
            <a:xfrm>
              <a:off x="6880857" y="3169178"/>
              <a:ext cx="2470532" cy="50745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latin typeface="Arial" panose="020B0604020202020204" pitchFamily="34" charset="0"/>
                  <a:cs typeface="Arial" panose="020B0604020202020204" pitchFamily="34" charset="0"/>
                </a:rPr>
                <a:t>NÃO SE APLICA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CA27459-7575-2A71-FFFE-A87C8BE27BFB}"/>
                </a:ext>
              </a:extLst>
            </p:cNvPr>
            <p:cNvSpPr txBox="1"/>
            <p:nvPr/>
          </p:nvSpPr>
          <p:spPr>
            <a:xfrm>
              <a:off x="6953610" y="3930355"/>
              <a:ext cx="23977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400" dirty="0"/>
                <a:t>Fracionado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400" dirty="0"/>
                <a:t>Carga Própria</a:t>
              </a: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43F606-E848-7C17-1B5F-2FD50A7AD4F9}"/>
              </a:ext>
            </a:extLst>
          </p:cNvPr>
          <p:cNvSpPr txBox="1"/>
          <p:nvPr/>
        </p:nvSpPr>
        <p:spPr>
          <a:xfrm>
            <a:off x="4152450" y="5347931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“Não é sugestão – é obrigação”</a:t>
            </a:r>
            <a:endParaRPr lang="pt-B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40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8962C-5922-BCA5-EB65-211A4BB54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DF4178D0-9DB0-8D0C-F18B-E1A22EEDC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39" y="934536"/>
            <a:ext cx="5231225" cy="523122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34C00AF-1856-8536-253D-50D8FDB6D802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C84A78CD-BFDB-FBBD-55FF-D082542B366C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16E52E3-3C62-8030-75C0-E70AB4B0E960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CC36B787-1A1B-0188-47A3-8CAEA8227C3E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5A4B86B-21AA-E035-B90C-B52B61D01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63845018-410D-5089-31D0-15AFE5A413EB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8A423F2A-7335-DB4D-7A62-D1561DC84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4D0D65C9-1498-85C0-CA65-DE588E66C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078018C7-21EF-6DBD-593E-5DD372DAB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42B02860-3987-8E8B-FF90-2ADEB6B39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BE7A2765-C778-4ABC-90E0-C50BE7767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243495D0-46E7-DF59-6D64-755BF76D4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D3E05E67-661F-A02E-D6C2-830E09C89406}"/>
              </a:ext>
            </a:extLst>
          </p:cNvPr>
          <p:cNvSpPr txBox="1"/>
          <p:nvPr/>
        </p:nvSpPr>
        <p:spPr>
          <a:xfrm>
            <a:off x="869988" y="2239694"/>
            <a:ext cx="76135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Frota própria </a:t>
            </a:r>
            <a:r>
              <a:rPr lang="pt-BR" sz="2400" dirty="0">
                <a:solidFill>
                  <a:srgbClr val="002060"/>
                </a:solidFill>
                <a:latin typeface="Arial Black" panose="020B0A04020102020204" pitchFamily="34" charset="0"/>
              </a:rPr>
              <a:t>   </a:t>
            </a:r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Carga própria</a:t>
            </a:r>
          </a:p>
          <a:p>
            <a:pPr algn="ctr"/>
            <a:b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21EBC2-08B0-C145-166C-32B93CA2F023}"/>
              </a:ext>
            </a:extLst>
          </p:cNvPr>
          <p:cNvSpPr txBox="1"/>
          <p:nvPr/>
        </p:nvSpPr>
        <p:spPr>
          <a:xfrm>
            <a:off x="2719030" y="3855393"/>
            <a:ext cx="494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Existe frete/remuneração?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EC05B3-CF0B-F9B0-3748-F171A53A5BD8}"/>
              </a:ext>
            </a:extLst>
          </p:cNvPr>
          <p:cNvSpPr txBox="1"/>
          <p:nvPr/>
        </p:nvSpPr>
        <p:spPr>
          <a:xfrm>
            <a:off x="2174239" y="4903616"/>
            <a:ext cx="482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“Erro aqui gera autuação”</a:t>
            </a:r>
          </a:p>
          <a:p>
            <a:endParaRPr lang="pt-BR" sz="2400" b="1" dirty="0">
              <a:solidFill>
                <a:srgbClr val="002060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D198B5-6FB6-D03C-CC00-5CD1EB8BE07D}"/>
              </a:ext>
            </a:extLst>
          </p:cNvPr>
          <p:cNvSpPr txBox="1"/>
          <p:nvPr/>
        </p:nvSpPr>
        <p:spPr>
          <a:xfrm>
            <a:off x="2711410" y="3266345"/>
            <a:ext cx="4942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    Critério:</a:t>
            </a:r>
          </a:p>
        </p:txBody>
      </p:sp>
      <p:sp>
        <p:nvSpPr>
          <p:cNvPr id="11" name="Triângulo isósceles 10">
            <a:extLst>
              <a:ext uri="{FF2B5EF4-FFF2-40B4-BE49-F238E27FC236}">
                <a16:creationId xmlns:a16="http://schemas.microsoft.com/office/drawing/2014/main" id="{D7059367-495E-AA3C-F66E-3E35CBDB1D2C}"/>
              </a:ext>
            </a:extLst>
          </p:cNvPr>
          <p:cNvSpPr/>
          <p:nvPr/>
        </p:nvSpPr>
        <p:spPr>
          <a:xfrm rot="5400000">
            <a:off x="2821029" y="3426582"/>
            <a:ext cx="218848" cy="198942"/>
          </a:xfrm>
          <a:prstGeom prst="triangle">
            <a:avLst>
              <a:gd name="adj" fmla="val 49999"/>
            </a:avLst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Diferente de 18">
            <a:extLst>
              <a:ext uri="{FF2B5EF4-FFF2-40B4-BE49-F238E27FC236}">
                <a16:creationId xmlns:a16="http://schemas.microsoft.com/office/drawing/2014/main" id="{3491BF94-DDF2-8D4C-D22C-A73F95241F16}"/>
              </a:ext>
            </a:extLst>
          </p:cNvPr>
          <p:cNvSpPr/>
          <p:nvPr/>
        </p:nvSpPr>
        <p:spPr>
          <a:xfrm>
            <a:off x="4399916" y="2354100"/>
            <a:ext cx="406844" cy="320271"/>
          </a:xfrm>
          <a:prstGeom prst="mathNotEqual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84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CB5A2-CBD0-26B1-A50C-D9C9A0865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8343F39-8D80-629F-DEAA-21A8C3E58E74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FF1209E9-9B5A-2969-F64B-47001EDBC6F2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6B75568-9937-32F1-129E-A89369BEBB1F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D0F4FB9C-4B05-AD9B-A4D7-AEB2A0FAAC9F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B6E11491-A7B9-D7D2-28B4-E7CB2C308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E52FC16F-F482-D3C9-64E3-1B0B53685297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306C327F-71C0-24BC-1DBF-816D91C7F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7B7ADE70-1DF2-3C5F-7735-AA4BEFD1E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674CAD4C-0A86-2EAB-EBE0-121C4484B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9C45DE7A-2172-0DF2-FFCD-8DE973B7C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3F3D1CD4-E006-DD00-F91D-9655A93A0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0E5D0FC6-B3CF-DFFD-C458-CBE9E6A2B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190A36-4F8C-F726-7E34-4703EBB83B7C}"/>
              </a:ext>
            </a:extLst>
          </p:cNvPr>
          <p:cNvSpPr txBox="1"/>
          <p:nvPr/>
        </p:nvSpPr>
        <p:spPr>
          <a:xfrm>
            <a:off x="2635332" y="2100251"/>
            <a:ext cx="76135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Base de cálculo:</a:t>
            </a:r>
          </a:p>
          <a:p>
            <a:pPr algn="ctr"/>
            <a:b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F2E9B9-F388-6430-1EF7-8E8EADFC2E12}"/>
              </a:ext>
            </a:extLst>
          </p:cNvPr>
          <p:cNvSpPr txBox="1"/>
          <p:nvPr/>
        </p:nvSpPr>
        <p:spPr>
          <a:xfrm>
            <a:off x="5273057" y="2927751"/>
            <a:ext cx="2560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dirty="0"/>
              <a:t>Distância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dirty="0"/>
              <a:t>Tipo de carga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dirty="0"/>
              <a:t>Tipo de veículo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505571-AB72-7A43-77BC-5FE3472239C5}"/>
              </a:ext>
            </a:extLst>
          </p:cNvPr>
          <p:cNvSpPr txBox="1"/>
          <p:nvPr/>
        </p:nvSpPr>
        <p:spPr>
          <a:xfrm>
            <a:off x="4055102" y="4802831"/>
            <a:ext cx="482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“Valor mínimo definido pela ANTT”</a:t>
            </a:r>
          </a:p>
          <a:p>
            <a:endParaRPr lang="pt-B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0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216E9-DE07-E598-A69B-6FD3AA032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E4FFF0F-9B23-46B0-BA38-611CF982D674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B28D7192-33E2-A8FC-6252-DDD849A8C7E0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387492CE-128A-62DC-39A2-86F8D9F8ACB3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B39BF3E5-7BBE-0D38-6427-6C712D9C63B2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D22B9AC-FF9D-DFBB-C62D-53DB73957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06D21557-3897-BED4-28E1-74A4984D4ED4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EE4E675C-DA9D-999A-8E53-7EA08503D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F435C35-FA4D-EA5D-2FC4-4467136D1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07C64415-0913-5FFC-1A3C-5BACB15D1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3E6EC89F-794D-7652-E8E3-43CF8D68F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20FE8222-78FB-2418-4CCB-BE029EA2A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DE5D903D-AF31-808A-9B59-6B1EB1939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297CFF-11F8-3A77-A732-3007623CBBEE}"/>
              </a:ext>
            </a:extLst>
          </p:cNvPr>
          <p:cNvSpPr txBox="1"/>
          <p:nvPr/>
        </p:nvSpPr>
        <p:spPr>
          <a:xfrm>
            <a:off x="2758683" y="1894409"/>
            <a:ext cx="76135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Mudança de lógica:</a:t>
            </a:r>
          </a:p>
          <a:p>
            <a:pPr algn="ctr"/>
            <a:b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AA73E18-272A-7C1D-5A30-3E1051E16E1F}"/>
              </a:ext>
            </a:extLst>
          </p:cNvPr>
          <p:cNvGrpSpPr/>
          <p:nvPr/>
        </p:nvGrpSpPr>
        <p:grpSpPr>
          <a:xfrm>
            <a:off x="3333677" y="3169178"/>
            <a:ext cx="6441007" cy="1230871"/>
            <a:chOff x="3176768" y="3169178"/>
            <a:chExt cx="6441007" cy="1230871"/>
          </a:xfrm>
        </p:grpSpPr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AA0648E0-837C-A72E-24EB-F2B0D75D10ED}"/>
                </a:ext>
              </a:extLst>
            </p:cNvPr>
            <p:cNvCxnSpPr/>
            <p:nvPr/>
          </p:nvCxnSpPr>
          <p:spPr>
            <a:xfrm>
              <a:off x="5626680" y="3429000"/>
              <a:ext cx="1630838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51CF1AEB-7362-4F62-4E08-DF001F1907DC}"/>
                </a:ext>
              </a:extLst>
            </p:cNvPr>
            <p:cNvSpPr txBox="1"/>
            <p:nvPr/>
          </p:nvSpPr>
          <p:spPr>
            <a:xfrm>
              <a:off x="3176768" y="3906387"/>
              <a:ext cx="29102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pt-BR" sz="2400" dirty="0"/>
                <a:t>Regra sem controle</a:t>
              </a:r>
            </a:p>
          </p:txBody>
        </p:sp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6ED7E59E-9EAE-3D55-C6CE-8CE4A5B25357}"/>
                </a:ext>
              </a:extLst>
            </p:cNvPr>
            <p:cNvSpPr/>
            <p:nvPr/>
          </p:nvSpPr>
          <p:spPr>
            <a:xfrm>
              <a:off x="3465693" y="3169178"/>
              <a:ext cx="2254391" cy="507452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latin typeface="Arial" panose="020B0604020202020204" pitchFamily="34" charset="0"/>
                  <a:cs typeface="Arial" panose="020B0604020202020204" pitchFamily="34" charset="0"/>
                </a:rPr>
                <a:t>ANTES</a:t>
              </a:r>
            </a:p>
          </p:txBody>
        </p:sp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70C2B5EE-B081-468A-D164-47FE7556D2AB}"/>
                </a:ext>
              </a:extLst>
            </p:cNvPr>
            <p:cNvSpPr/>
            <p:nvPr/>
          </p:nvSpPr>
          <p:spPr>
            <a:xfrm>
              <a:off x="6880857" y="3169178"/>
              <a:ext cx="2470532" cy="507452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latin typeface="Arial" panose="020B0604020202020204" pitchFamily="34" charset="0"/>
                  <a:cs typeface="Arial" panose="020B0604020202020204" pitchFamily="34" charset="0"/>
                </a:rPr>
                <a:t>AGORA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490D313-12B5-0F3F-4F30-2A3556D60026}"/>
                </a:ext>
              </a:extLst>
            </p:cNvPr>
            <p:cNvSpPr txBox="1"/>
            <p:nvPr/>
          </p:nvSpPr>
          <p:spPr>
            <a:xfrm>
              <a:off x="6812134" y="3938384"/>
              <a:ext cx="28056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pt-BR" sz="2400" dirty="0"/>
                <a:t>Controle efetivo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25A92E5-8098-A8E7-D8D9-99E250108A2E}"/>
              </a:ext>
            </a:extLst>
          </p:cNvPr>
          <p:cNvSpPr txBox="1"/>
          <p:nvPr/>
        </p:nvSpPr>
        <p:spPr>
          <a:xfrm>
            <a:off x="4152450" y="5154890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“O risco agora é real”</a:t>
            </a:r>
            <a:endParaRPr lang="pt-B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20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AB8BA-0A80-204A-E410-16AF9BBE8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41E2123-EED2-21D3-C3B1-F480054C9848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1B608632-6135-7887-51CE-F7DE724319CD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545918C-4690-19FB-9C42-DA89E99412F5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A619927B-38D1-676E-761A-ED608DBEC7BB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46AE520-1610-E6AC-C042-6101BA600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FC2EFDFA-9205-C52A-4D2B-9CDDF082B1E9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28972008-ABBB-C859-2217-2A0B207A6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A4C7F4A3-EE59-3B46-26CA-2AE552704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78593389-6B1B-38B9-412D-97CF71A22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D280C667-3F64-0108-BE3B-4D00187D3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0A38A4C7-A1D0-7A29-B2A1-9E7621A32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A1AF3888-5C24-F00A-4D54-4BF9E505F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19CE160-3AA8-F1FB-6707-05012CB2A24B}"/>
              </a:ext>
            </a:extLst>
          </p:cNvPr>
          <p:cNvSpPr txBox="1"/>
          <p:nvPr/>
        </p:nvSpPr>
        <p:spPr>
          <a:xfrm>
            <a:off x="2635332" y="1918245"/>
            <a:ext cx="761353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CIOT </a:t>
            </a:r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obrigatório</a:t>
            </a:r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para</a:t>
            </a:r>
          </a:p>
          <a:p>
            <a:pPr algn="ctr"/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TODAS as operações</a:t>
            </a:r>
          </a:p>
          <a:p>
            <a:pPr algn="ctr"/>
            <a:b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9123950-DE0F-B1A8-2945-5C805CC100AC}"/>
              </a:ext>
            </a:extLst>
          </p:cNvPr>
          <p:cNvSpPr txBox="1"/>
          <p:nvPr/>
        </p:nvSpPr>
        <p:spPr>
          <a:xfrm>
            <a:off x="4990194" y="4046387"/>
            <a:ext cx="49427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/>
              <a:t>Operações rastreadas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/>
              <a:t>Fiscalização automatizada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/>
              <a:t>Fim da informalidade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A769BDA-B5CF-D963-4BDA-796AF7CCA9F4}"/>
              </a:ext>
            </a:extLst>
          </p:cNvPr>
          <p:cNvSpPr txBox="1"/>
          <p:nvPr/>
        </p:nvSpPr>
        <p:spPr>
          <a:xfrm>
            <a:off x="4990194" y="3272462"/>
            <a:ext cx="4942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    </a:t>
            </a:r>
            <a:r>
              <a:rPr lang="pt-BR" sz="2800" b="1" dirty="0">
                <a:solidFill>
                  <a:srgbClr val="C00000"/>
                </a:solidFill>
              </a:rPr>
              <a:t>Consequências:</a:t>
            </a:r>
          </a:p>
        </p:txBody>
      </p:sp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D06E2931-B8C8-E001-B881-2E170AA2AAD2}"/>
              </a:ext>
            </a:extLst>
          </p:cNvPr>
          <p:cNvSpPr/>
          <p:nvPr/>
        </p:nvSpPr>
        <p:spPr>
          <a:xfrm rot="5400000">
            <a:off x="5095641" y="3438953"/>
            <a:ext cx="218848" cy="198942"/>
          </a:xfrm>
          <a:prstGeom prst="triangle">
            <a:avLst>
              <a:gd name="adj" fmla="val 4999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02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9DBCE-DDDA-8D4C-F61A-1D6C89B92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CE415D63-7CB4-6261-B709-ECBA20B47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249" y="948733"/>
            <a:ext cx="5255805" cy="525580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51FB0F7-1DCD-E612-35C5-5AA3062872A2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A05DF7D2-21EA-56D5-2B24-0A7C3A9EC46F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51FD3CD-B80F-FC73-FBEF-ED377DAC47FF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93CA0DFB-B38E-2F62-5861-4691860E5DA1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C8EBEE-129F-D941-6BBB-C0BE8AC71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09A772B7-E920-21E0-BB57-0AFB549D9440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9827458D-9535-9D84-D1B3-26576F77F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4B26F19B-CAD3-2CAA-46DC-F66F8E477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109AB948-5B5E-8AC7-99FA-E675C6277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3C8B4F83-CE31-9A82-E8E1-254E4CF5F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977CEA4B-EE35-8029-253C-6B275CC08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10F34A06-798A-0F1D-4258-1E2AB7DF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49878CEB-4B60-6CFB-F2A6-84C0378A6AA3}"/>
              </a:ext>
            </a:extLst>
          </p:cNvPr>
          <p:cNvSpPr txBox="1"/>
          <p:nvPr/>
        </p:nvSpPr>
        <p:spPr>
          <a:xfrm>
            <a:off x="616741" y="1765627"/>
            <a:ext cx="76135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  <a:t>Frete abaixo do piso:</a:t>
            </a:r>
          </a:p>
          <a:p>
            <a:pPr algn="ctr"/>
            <a:br>
              <a:rPr lang="pt-BR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E7A56D3-624D-323E-0AC9-A721F37E07AE}"/>
              </a:ext>
            </a:extLst>
          </p:cNvPr>
          <p:cNvSpPr txBox="1"/>
          <p:nvPr/>
        </p:nvSpPr>
        <p:spPr>
          <a:xfrm>
            <a:off x="2615348" y="2369602"/>
            <a:ext cx="3616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  <a:latin typeface="Arial Black" panose="020B0A04020102020204" pitchFamily="34" charset="0"/>
              </a:rPr>
              <a:t>X</a:t>
            </a:r>
            <a:r>
              <a:rPr lang="pt-BR" sz="2800" b="1" dirty="0"/>
              <a:t>  </a:t>
            </a:r>
            <a:r>
              <a:rPr lang="pt-BR" sz="2800" b="1" dirty="0">
                <a:solidFill>
                  <a:srgbClr val="C00000"/>
                </a:solidFill>
              </a:rPr>
              <a:t>Pode ser bloqueado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71F4ADF-1759-8AD4-8164-4E54AD7341FC}"/>
              </a:ext>
            </a:extLst>
          </p:cNvPr>
          <p:cNvGrpSpPr/>
          <p:nvPr/>
        </p:nvGrpSpPr>
        <p:grpSpPr>
          <a:xfrm>
            <a:off x="3190376" y="3202470"/>
            <a:ext cx="2721246" cy="1569420"/>
            <a:chOff x="4990194" y="3492630"/>
            <a:chExt cx="4963034" cy="1569420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FBA366C-A92F-CCB5-00FC-C70053F4185C}"/>
                </a:ext>
              </a:extLst>
            </p:cNvPr>
            <p:cNvSpPr txBox="1"/>
            <p:nvPr/>
          </p:nvSpPr>
          <p:spPr>
            <a:xfrm>
              <a:off x="4990194" y="4046387"/>
              <a:ext cx="494271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/>
                <a:t>Multas elevadas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/>
                <a:t>Suspensão do RNTRC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/>
                <a:t>Cancelamento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C42F00C4-7FA6-6A5D-34E9-DAB255051ECC}"/>
                </a:ext>
              </a:extLst>
            </p:cNvPr>
            <p:cNvSpPr txBox="1"/>
            <p:nvPr/>
          </p:nvSpPr>
          <p:spPr>
            <a:xfrm>
              <a:off x="5010515" y="3492630"/>
              <a:ext cx="4942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b="1" dirty="0"/>
                <a:t>    </a:t>
              </a:r>
              <a:r>
                <a:rPr lang="pt-BR" sz="2400" b="1" dirty="0"/>
                <a:t>Além disso:</a:t>
              </a:r>
              <a:endParaRPr lang="pt-BR" sz="2800" b="1" dirty="0"/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7ABDB174-C440-8A49-3514-AB2F427CC87A}"/>
                </a:ext>
              </a:extLst>
            </p:cNvPr>
            <p:cNvSpPr/>
            <p:nvPr/>
          </p:nvSpPr>
          <p:spPr>
            <a:xfrm rot="5400000">
              <a:off x="5196287" y="3573109"/>
              <a:ext cx="218848" cy="400678"/>
            </a:xfrm>
            <a:prstGeom prst="triangle">
              <a:avLst>
                <a:gd name="adj" fmla="val 4999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6B4F2E28-62EC-2434-AFDB-4BF9C5E09FE1}"/>
              </a:ext>
            </a:extLst>
          </p:cNvPr>
          <p:cNvSpPr txBox="1"/>
          <p:nvPr/>
        </p:nvSpPr>
        <p:spPr>
          <a:xfrm>
            <a:off x="2010508" y="5268902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“Impacto direto na operação”</a:t>
            </a:r>
            <a:endParaRPr lang="pt-B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6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06EF2-C18A-8A78-D732-1026AE935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DE6AF0D6-3AE3-7A7E-FFF6-6ED163AB2857}"/>
              </a:ext>
            </a:extLst>
          </p:cNvPr>
          <p:cNvSpPr txBox="1"/>
          <p:nvPr/>
        </p:nvSpPr>
        <p:spPr>
          <a:xfrm>
            <a:off x="4355245" y="4055829"/>
            <a:ext cx="494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Mas precisa ser real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F44D8854-1A5A-BB86-DE6C-3D3A1AE9B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36" y="4122125"/>
            <a:ext cx="324294" cy="32429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B15C21F-E2F9-4936-C116-D54EB256FC5E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965F4CDC-9328-64B6-1653-CC4FE80E7108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07D5429-E532-72EB-A871-8164E9002B66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2DB471D9-FCF7-1339-7228-7CD44D8FE392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35008F1-B5A5-A52F-E0F5-3B834CC1F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9103DF47-6E4E-611F-71C6-84DDB7993769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51F94B7F-F3CB-F281-A676-430D69D6B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A05027B-7B0E-34BE-41DA-1B0C8D996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ED9FFBDA-9CD2-9EB6-07BD-8C0ACAAF8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8BDA32AC-B1FC-ABDE-B8F5-3A5E6EF31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156AC34E-B9A7-1733-8623-EC29CA6ED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C1F43938-47FE-5B0F-C8C1-6854ADCFF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789EC22-4D1E-F41A-D2A9-89E562FC112F}"/>
              </a:ext>
            </a:extLst>
          </p:cNvPr>
          <p:cNvSpPr txBox="1"/>
          <p:nvPr/>
        </p:nvSpPr>
        <p:spPr>
          <a:xfrm>
            <a:off x="3546234" y="1889193"/>
            <a:ext cx="6628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rgbClr val="002060"/>
                </a:solidFill>
              </a:rPr>
              <a:t>Carga própria           </a:t>
            </a:r>
            <a:r>
              <a:rPr lang="pt-BR" sz="3200" b="1" dirty="0">
                <a:solidFill>
                  <a:srgbClr val="C00000"/>
                </a:solidFill>
              </a:rPr>
              <a:t>não tem CIOT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77708E-7B61-3C18-78DA-8CFBF9CDE219}"/>
              </a:ext>
            </a:extLst>
          </p:cNvPr>
          <p:cNvSpPr txBox="1"/>
          <p:nvPr/>
        </p:nvSpPr>
        <p:spPr>
          <a:xfrm>
            <a:off x="4355244" y="2473968"/>
            <a:ext cx="494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Cuidado com “falsa carga própria”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6CC1E8A7-09BB-7CF1-25CB-3D12D9513733}"/>
              </a:ext>
            </a:extLst>
          </p:cNvPr>
          <p:cNvCxnSpPr/>
          <p:nvPr/>
        </p:nvCxnSpPr>
        <p:spPr>
          <a:xfrm>
            <a:off x="6568441" y="2226218"/>
            <a:ext cx="642575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1C4FE8-2B09-DC8E-933D-6B194D264548}"/>
              </a:ext>
            </a:extLst>
          </p:cNvPr>
          <p:cNvSpPr txBox="1"/>
          <p:nvPr/>
        </p:nvSpPr>
        <p:spPr>
          <a:xfrm>
            <a:off x="3546234" y="3504153"/>
            <a:ext cx="673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rgbClr val="002060"/>
                </a:solidFill>
              </a:rPr>
              <a:t>Alto desempenho           </a:t>
            </a:r>
            <a:r>
              <a:rPr lang="pt-BR" sz="3200" b="1" dirty="0">
                <a:solidFill>
                  <a:srgbClr val="0E8E3B"/>
                </a:solidFill>
              </a:rPr>
              <a:t>possível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B7A210AC-83CA-F33E-3315-68B1B8E69D65}"/>
              </a:ext>
            </a:extLst>
          </p:cNvPr>
          <p:cNvCxnSpPr/>
          <p:nvPr/>
        </p:nvCxnSpPr>
        <p:spPr>
          <a:xfrm>
            <a:off x="7267579" y="3841178"/>
            <a:ext cx="642575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36F0FA45-B336-8BDA-9E19-22CDF2F63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35" y="2540264"/>
            <a:ext cx="324294" cy="324294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FA7C57D-BB85-E678-D497-1309F4F41209}"/>
              </a:ext>
            </a:extLst>
          </p:cNvPr>
          <p:cNvSpPr txBox="1"/>
          <p:nvPr/>
        </p:nvSpPr>
        <p:spPr>
          <a:xfrm>
            <a:off x="4186008" y="5154890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“A realidade prevalece”</a:t>
            </a:r>
            <a:endParaRPr lang="pt-B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71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E4EC4-04FC-9DD3-3DD7-33B502ABF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869E6EE-804E-0FDD-F91A-60B7C74CD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68462"/>
            <a:ext cx="7284866" cy="51526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8FCC221-2B25-56EB-FAC0-5A6A5A0DE001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93947786-229D-40E4-2DC4-3B74A1382634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2F97C17-F22C-766E-46FF-4B4F192C4E5B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C3BFDA00-F80D-D1D3-F5A1-F7B9721D3556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AC496D8-1ADE-0D62-FAF1-B9846CCAB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5C0F733E-0FFE-4FA0-F8F1-2EC42B859821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DC92EEA4-A0A1-AE82-6083-0D4D234F7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FA2D62F2-0FF3-2CA4-1BBD-4560F7649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4652DB3C-478C-81B0-4DF3-81BA9CE51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E80E6F37-8A0F-1D78-4EB2-51C79C889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A9E1DBBB-EFCD-84BA-C3E5-530FB6F27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220B6FC5-487C-D34B-611E-DA83E5F0A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3987E9-1434-3817-6DB2-F030D3ACCF48}"/>
              </a:ext>
            </a:extLst>
          </p:cNvPr>
          <p:cNvSpPr txBox="1"/>
          <p:nvPr/>
        </p:nvSpPr>
        <p:spPr>
          <a:xfrm>
            <a:off x="1602255" y="2529366"/>
            <a:ext cx="6628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rgbClr val="002060"/>
                </a:solidFill>
              </a:rPr>
              <a:t>Aumento do diesel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rgbClr val="002060"/>
                </a:solidFill>
              </a:rPr>
              <a:t>Pressão por </a:t>
            </a:r>
            <a:br>
              <a:rPr lang="pt-BR" sz="3200" b="1" dirty="0">
                <a:solidFill>
                  <a:srgbClr val="002060"/>
                </a:solidFill>
              </a:rPr>
            </a:br>
            <a:r>
              <a:rPr lang="pt-BR" sz="3200" b="1" dirty="0">
                <a:solidFill>
                  <a:srgbClr val="002060"/>
                </a:solidFill>
              </a:rPr>
              <a:t>recomposição do frete</a:t>
            </a:r>
            <a:endParaRPr lang="pt-BR" sz="3200" b="1" dirty="0">
              <a:solidFill>
                <a:srgbClr val="C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FFB2DFF-08DE-1F2A-1B35-A1825DDF43BC}"/>
              </a:ext>
            </a:extLst>
          </p:cNvPr>
          <p:cNvSpPr txBox="1"/>
          <p:nvPr/>
        </p:nvSpPr>
        <p:spPr>
          <a:xfrm>
            <a:off x="1605711" y="5010160"/>
            <a:ext cx="5087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“MP reforça obrigação que já existia”</a:t>
            </a:r>
            <a:endParaRPr lang="pt-B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444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A7E5E-1964-4B4F-1452-31457F28D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7785F2D-79A5-FC16-4463-7B3DF4A9C485}"/>
              </a:ext>
            </a:extLst>
          </p:cNvPr>
          <p:cNvSpPr/>
          <p:nvPr/>
        </p:nvSpPr>
        <p:spPr>
          <a:xfrm>
            <a:off x="4788816" y="-424207"/>
            <a:ext cx="7560297" cy="1411858"/>
          </a:xfrm>
          <a:prstGeom prst="rect">
            <a:avLst/>
          </a:prstGeom>
          <a:solidFill>
            <a:srgbClr val="0E8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Seta: Pentágono 47">
            <a:extLst>
              <a:ext uri="{FF2B5EF4-FFF2-40B4-BE49-F238E27FC236}">
                <a16:creationId xmlns:a16="http://schemas.microsoft.com/office/drawing/2014/main" id="{D6AF9359-3A43-6BC7-6784-26CB2F0B554E}"/>
              </a:ext>
            </a:extLst>
          </p:cNvPr>
          <p:cNvSpPr/>
          <p:nvPr/>
        </p:nvSpPr>
        <p:spPr>
          <a:xfrm>
            <a:off x="2866420" y="-65991"/>
            <a:ext cx="6407154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E116E73-D829-0CE5-2B14-3F18EE0142B0}"/>
              </a:ext>
            </a:extLst>
          </p:cNvPr>
          <p:cNvSpPr/>
          <p:nvPr/>
        </p:nvSpPr>
        <p:spPr>
          <a:xfrm>
            <a:off x="-226242" y="75992"/>
            <a:ext cx="1321715" cy="69375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entágono 16">
            <a:extLst>
              <a:ext uri="{FF2B5EF4-FFF2-40B4-BE49-F238E27FC236}">
                <a16:creationId xmlns:a16="http://schemas.microsoft.com/office/drawing/2014/main" id="{25C93BAD-0E70-A201-418D-716A53588DA6}"/>
              </a:ext>
            </a:extLst>
          </p:cNvPr>
          <p:cNvSpPr/>
          <p:nvPr/>
        </p:nvSpPr>
        <p:spPr>
          <a:xfrm>
            <a:off x="-226243" y="-65991"/>
            <a:ext cx="4267301" cy="105364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E0ED23F-DFA9-8530-F591-263F3EBB6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" y="171776"/>
            <a:ext cx="2046378" cy="634697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A85665A5-B92E-1E99-4795-1F46E5AB5F71}"/>
              </a:ext>
            </a:extLst>
          </p:cNvPr>
          <p:cNvGrpSpPr/>
          <p:nvPr/>
        </p:nvGrpSpPr>
        <p:grpSpPr>
          <a:xfrm>
            <a:off x="6442099" y="6108820"/>
            <a:ext cx="5543425" cy="944049"/>
            <a:chOff x="1299827" y="6006072"/>
            <a:chExt cx="6477464" cy="1053642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479FB4FF-874B-0C3E-9638-FC9FA2931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219" y="6274060"/>
              <a:ext cx="875072" cy="372285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BA884FC0-628E-2175-FA19-09248DF93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391" y="6234680"/>
              <a:ext cx="1052440" cy="451046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CA66CCA3-5012-1759-8CC3-83CED5EE2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748" y="6388565"/>
              <a:ext cx="1053644" cy="305665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E61642DD-FF86-FEDF-BC2C-40803A26F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1051" y="6375664"/>
              <a:ext cx="898250" cy="303010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F2BB0649-9503-FE72-3930-4A12C2219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827" y="6452198"/>
              <a:ext cx="1030660" cy="25766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0341E4FC-5CDE-F032-8CA7-714C1D1E9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0831" y="6006072"/>
              <a:ext cx="1053642" cy="1053642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413DD1F8-C89C-7934-3E23-5D7B125798F1}"/>
              </a:ext>
            </a:extLst>
          </p:cNvPr>
          <p:cNvSpPr txBox="1"/>
          <p:nvPr/>
        </p:nvSpPr>
        <p:spPr>
          <a:xfrm>
            <a:off x="2396503" y="2090832"/>
            <a:ext cx="76135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  <a:t>Nova realidade:</a:t>
            </a:r>
          </a:p>
          <a:p>
            <a:pPr algn="ctr"/>
            <a:br>
              <a:rPr lang="pt-BR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pt-B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B4637DD-222F-B59D-82EB-79E5AD1969E7}"/>
              </a:ext>
            </a:extLst>
          </p:cNvPr>
          <p:cNvSpPr txBox="1"/>
          <p:nvPr/>
        </p:nvSpPr>
        <p:spPr>
          <a:xfrm>
            <a:off x="4852783" y="2944601"/>
            <a:ext cx="494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Fiscalização efetiva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Controle automático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Risco imediato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4E6CCD8-6877-89BE-6F98-3914F58BE5ED}"/>
              </a:ext>
            </a:extLst>
          </p:cNvPr>
          <p:cNvSpPr txBox="1"/>
          <p:nvPr/>
        </p:nvSpPr>
        <p:spPr>
          <a:xfrm>
            <a:off x="3132696" y="4698065"/>
            <a:ext cx="6591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2060"/>
                </a:solidFill>
              </a:rPr>
              <a:t>“O Piso deixou de ser ignorado e passou </a:t>
            </a:r>
          </a:p>
          <a:p>
            <a:pPr algn="ctr"/>
            <a:r>
              <a:rPr lang="pt-BR" sz="2400" b="1" dirty="0">
                <a:solidFill>
                  <a:srgbClr val="002060"/>
                </a:solidFill>
              </a:rPr>
              <a:t>a ser condição para operar”</a:t>
            </a:r>
          </a:p>
          <a:p>
            <a:endParaRPr lang="pt-B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78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BDF2B-2E3A-A95D-1B8D-9CE67DC09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D7B27F0-3FCB-87FC-DE74-A9B7F5185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1920" y="-154468"/>
            <a:ext cx="12647232" cy="71140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EF78CC3-DC2A-98FC-E01A-357C6AF9FC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46" b="40923"/>
          <a:stretch/>
        </p:blipFill>
        <p:spPr>
          <a:xfrm>
            <a:off x="1791704" y="1715328"/>
            <a:ext cx="3071723" cy="10207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D4A1B86-62E2-638F-3FF7-E56726F186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46" y="585512"/>
            <a:ext cx="4747174" cy="2672366"/>
          </a:xfrm>
          <a:prstGeom prst="rect">
            <a:avLst/>
          </a:prstGeom>
        </p:spPr>
      </p:pic>
      <p:sp>
        <p:nvSpPr>
          <p:cNvPr id="9" name="Retângulo de cantos arredondados 8">
            <a:extLst>
              <a:ext uri="{FF2B5EF4-FFF2-40B4-BE49-F238E27FC236}">
                <a16:creationId xmlns:a16="http://schemas.microsoft.com/office/drawing/2014/main" id="{DE6164E2-D5C7-446A-7F51-F424F7280533}"/>
              </a:ext>
            </a:extLst>
          </p:cNvPr>
          <p:cNvSpPr/>
          <p:nvPr/>
        </p:nvSpPr>
        <p:spPr>
          <a:xfrm>
            <a:off x="1549851" y="3431759"/>
            <a:ext cx="3642349" cy="2316261"/>
          </a:xfrm>
          <a:prstGeom prst="roundRect">
            <a:avLst>
              <a:gd name="adj" fmla="val 58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CB0951F-5B8E-9054-FAAB-38BA4528249A}"/>
              </a:ext>
            </a:extLst>
          </p:cNvPr>
          <p:cNvSpPr txBox="1"/>
          <p:nvPr/>
        </p:nvSpPr>
        <p:spPr>
          <a:xfrm>
            <a:off x="6697588" y="3578565"/>
            <a:ext cx="4596932" cy="265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1500"/>
              </a:spcAft>
              <a:buNone/>
            </a:pPr>
            <a:r>
              <a:rPr lang="pt-BR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nherit"/>
              </a:rPr>
              <a:t>JONATHAN OLIVEIRA – Advogado (OAB/PB, nº 22.560) e Administrador (CRA/PB nº 4265).</a:t>
            </a:r>
            <a:r>
              <a:rPr lang="pt-BR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nherit"/>
              </a:rPr>
              <a:t> </a:t>
            </a:r>
          </a:p>
          <a:p>
            <a:pPr algn="just" fontAlgn="base">
              <a:spcAft>
                <a:spcPts val="1500"/>
              </a:spcAft>
              <a:buNone/>
            </a:pPr>
            <a:r>
              <a:rPr lang="pt-BR" sz="14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nherit"/>
              </a:rPr>
              <a:t>Sócio fundador do escritório JOA – Jonathan Oliveira Advocacia. Assessor Jurídico do SETCEPB – Sindicato das Empresas de Transporte de Cargas do Estado da Paraíba, da FETRANSLOG NORDESTE – Federação das Empresas de Transportes de Cargas e Logística do Nordeste e da Procuradoria Geral do Município de João Pessoa/PB, Conciliador Trabalhista, </a:t>
            </a:r>
            <a:r>
              <a:rPr lang="pt-BR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nherit"/>
              </a:rPr>
              <a:t>ex-Conselheiro</a:t>
            </a:r>
            <a:r>
              <a:rPr lang="pt-BR" sz="14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nherit"/>
              </a:rPr>
              <a:t> do CETRAN/PB – Conselho Estadual e membro da JARI – Junta Administrativa de Recursos de Infrações do DETRAN/PB.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Grupo 18">
            <a:extLst>
              <a:ext uri="{FF2B5EF4-FFF2-40B4-BE49-F238E27FC236}">
                <a16:creationId xmlns:a16="http://schemas.microsoft.com/office/drawing/2014/main" id="{2D69F2A8-672B-C1B5-F4E5-C88CB23E3F43}"/>
              </a:ext>
            </a:extLst>
          </p:cNvPr>
          <p:cNvGrpSpPr/>
          <p:nvPr/>
        </p:nvGrpSpPr>
        <p:grpSpPr>
          <a:xfrm>
            <a:off x="1843487" y="3717566"/>
            <a:ext cx="3033621" cy="1741791"/>
            <a:chOff x="7113568" y="4203023"/>
            <a:chExt cx="3724893" cy="2138693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38233E2-C879-F33E-3655-0289EBCC5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682" y="5120840"/>
              <a:ext cx="1202271" cy="515259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E901D4A3-99C8-1257-6759-BE261EFAB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1796" y="5877670"/>
              <a:ext cx="1226665" cy="355858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5347389C-BB12-C339-06DF-58857AF52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6856" y="4203023"/>
              <a:ext cx="2180338" cy="676247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321442C3-F201-0D4A-A2D7-D443E59EF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3568" y="5361516"/>
              <a:ext cx="1202271" cy="300568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1F173F38-2A6D-9925-CFE3-2CB6BE178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1796" y="5378469"/>
              <a:ext cx="1038349" cy="20144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9838C3DC-404F-CBFC-4E00-566451F3C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1500" y="5877670"/>
              <a:ext cx="1104338" cy="372530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0E90C124-CEA1-D09C-B250-0F961BCBB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6964" y="5877670"/>
              <a:ext cx="1090763" cy="464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22574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365</Words>
  <Application>Microsoft Office PowerPoint</Application>
  <PresentationFormat>Widescreen</PresentationFormat>
  <Paragraphs>80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Bebas Neue</vt:lpstr>
      <vt:lpstr>Calibri</vt:lpstr>
      <vt:lpstr>Calibri Light</vt:lpstr>
      <vt:lpstr>inherit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joadesigns19@gmail.com</dc:creator>
  <cp:lastModifiedBy>joadesigns19@gmail.com</cp:lastModifiedBy>
  <cp:revision>1</cp:revision>
  <dcterms:created xsi:type="dcterms:W3CDTF">2026-03-31T17:27:27Z</dcterms:created>
  <dcterms:modified xsi:type="dcterms:W3CDTF">2026-03-31T19:01:48Z</dcterms:modified>
</cp:coreProperties>
</file>